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Oswald Medium"/>
      <p:regular r:id="rId37"/>
      <p:bold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Montserrat"/>
      <p:regular r:id="rId43"/>
      <p:bold r:id="rId44"/>
      <p:italic r:id="rId45"/>
      <p:boldItalic r:id="rId46"/>
    </p:embeddedFont>
    <p:embeddedFont>
      <p:font typeface="Montserrat Light"/>
      <p:regular r:id="rId47"/>
      <p:bold r:id="rId48"/>
      <p:italic r:id="rId49"/>
      <p:boldItalic r:id="rId50"/>
    </p:embeddedFont>
    <p:embeddedFont>
      <p:font typeface="Oswald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Light-bold.fntdata"/><Relationship Id="rId47" Type="http://schemas.openxmlformats.org/officeDocument/2006/relationships/font" Target="fonts/MontserratLight-regular.fntdata"/><Relationship Id="rId49" Type="http://schemas.openxmlformats.org/officeDocument/2006/relationships/font" Target="fonts/Montserrat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OswaldMedium-regular.fntdata"/><Relationship Id="rId36" Type="http://schemas.openxmlformats.org/officeDocument/2006/relationships/slide" Target="slides/slide31.xml"/><Relationship Id="rId39" Type="http://schemas.openxmlformats.org/officeDocument/2006/relationships/font" Target="fonts/Roboto-regular.fntdata"/><Relationship Id="rId38" Type="http://schemas.openxmlformats.org/officeDocument/2006/relationships/font" Target="fonts/OswaldMedium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swald-regular.fntdata"/><Relationship Id="rId50" Type="http://schemas.openxmlformats.org/officeDocument/2006/relationships/font" Target="fonts/MontserratLight-boldItalic.fntdata"/><Relationship Id="rId52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855dc67de_1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855dc67de_1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941c2a0c8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941c2a0c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855dc67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855dc67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a27c614c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4a27c614c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855dc67de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4855dc67de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855dc67de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855dc67de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855dc67de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4855dc67de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4855dc67de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4855dc67de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4855dc67de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4855dc67de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4855dc67de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4855dc67de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941c2a0c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4941c2a0c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4855dc67de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4855dc67de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941c2a0c8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941c2a0c8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4855dc67de_1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4855dc67de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855dc67de_5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4855dc67de_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86046e202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486046e202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4855dc67de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4855dc67de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4855dc67de_5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4855dc67de_5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4855dc67de_5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4855dc67de_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4855dc67de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4855dc67de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4855dc67de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4855dc67de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855dc67d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855dc67d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4941c2a0c8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4941c2a0c8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4a27c614c1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4a27c614c1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4941c2a0c8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4941c2a0c8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855dc67d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855dc67d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4855dc67de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4855dc67de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4855dc67de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4855dc67de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64f02a69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464f02a69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855dc67de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855dc67de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22.png"/><Relationship Id="rId13" Type="http://schemas.openxmlformats.org/officeDocument/2006/relationships/image" Target="../media/image20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3.jpg"/><Relationship Id="rId9" Type="http://schemas.openxmlformats.org/officeDocument/2006/relationships/image" Target="../media/image14.png"/><Relationship Id="rId14" Type="http://schemas.openxmlformats.org/officeDocument/2006/relationships/image" Target="../media/image21.png"/><Relationship Id="rId5" Type="http://schemas.openxmlformats.org/officeDocument/2006/relationships/image" Target="../media/image4.jpg"/><Relationship Id="rId6" Type="http://schemas.openxmlformats.org/officeDocument/2006/relationships/image" Target="../media/image11.jpg"/><Relationship Id="rId7" Type="http://schemas.openxmlformats.org/officeDocument/2006/relationships/image" Target="../media/image8.jpg"/><Relationship Id="rId8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6.jpg"/><Relationship Id="rId5" Type="http://schemas.openxmlformats.org/officeDocument/2006/relationships/image" Target="../media/image15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6.jpg"/><Relationship Id="rId5" Type="http://schemas.openxmlformats.org/officeDocument/2006/relationships/image" Target="../media/image4.jpg"/><Relationship Id="rId6" Type="http://schemas.openxmlformats.org/officeDocument/2006/relationships/image" Target="../media/image11.jpg"/><Relationship Id="rId7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Relationship Id="rId5" Type="http://schemas.openxmlformats.org/officeDocument/2006/relationships/image" Target="../media/image11.jpg"/><Relationship Id="rId6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11.jpg"/><Relationship Id="rId5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jpg"/><Relationship Id="rId4" Type="http://schemas.openxmlformats.org/officeDocument/2006/relationships/image" Target="../media/image30.png"/><Relationship Id="rId5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42.png"/><Relationship Id="rId5" Type="http://schemas.openxmlformats.org/officeDocument/2006/relationships/image" Target="../media/image1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1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1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3.jp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3.png"/><Relationship Id="rId13" Type="http://schemas.openxmlformats.org/officeDocument/2006/relationships/image" Target="../media/image21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9" Type="http://schemas.openxmlformats.org/officeDocument/2006/relationships/image" Target="../media/image22.png"/><Relationship Id="rId5" Type="http://schemas.openxmlformats.org/officeDocument/2006/relationships/image" Target="../media/image11.jpg"/><Relationship Id="rId6" Type="http://schemas.openxmlformats.org/officeDocument/2006/relationships/image" Target="../media/image8.jpg"/><Relationship Id="rId7" Type="http://schemas.openxmlformats.org/officeDocument/2006/relationships/image" Target="../media/image6.jpg"/><Relationship Id="rId8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Relationship Id="rId4" Type="http://schemas.openxmlformats.org/officeDocument/2006/relationships/image" Target="../media/image8.jpg"/><Relationship Id="rId5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3826800" cy="5143500"/>
          </a:xfrm>
          <a:prstGeom prst="rect">
            <a:avLst/>
          </a:prstGeom>
          <a:solidFill>
            <a:srgbClr val="AA6DA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722650" y="1944275"/>
            <a:ext cx="6855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BREW-T</a:t>
            </a:r>
            <a:r>
              <a:rPr lang="en" sz="6000">
                <a:solidFill>
                  <a:srgbClr val="AA6DA3"/>
                </a:solidFill>
              </a:rPr>
              <a:t>EA-FULL</a:t>
            </a:r>
            <a:endParaRPr sz="6000">
              <a:solidFill>
                <a:srgbClr val="AA6DA3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690900" y="3129100"/>
            <a:ext cx="21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EEEE"/>
                </a:solidFill>
              </a:rPr>
              <a:t>P R E S E N </a:t>
            </a:r>
            <a:r>
              <a:rPr lang="en">
                <a:solidFill>
                  <a:srgbClr val="AA6DA3"/>
                </a:solidFill>
              </a:rPr>
              <a:t>T </a:t>
            </a:r>
            <a:r>
              <a:rPr lang="en">
                <a:solidFill>
                  <a:srgbClr val="AA6DA3"/>
                </a:solidFill>
              </a:rPr>
              <a:t>A T I O N</a:t>
            </a:r>
            <a:r>
              <a:rPr lang="en">
                <a:solidFill>
                  <a:srgbClr val="EEEEEE"/>
                </a:solidFill>
              </a:rPr>
              <a:t> </a:t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82550" y="4762825"/>
            <a:ext cx="264900" cy="277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462600" y="4814200"/>
            <a:ext cx="222300" cy="2265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800050" y="4917700"/>
            <a:ext cx="127800" cy="1230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b="10008" l="55502" r="0" t="74034"/>
          <a:stretch/>
        </p:blipFill>
        <p:spPr>
          <a:xfrm>
            <a:off x="0" y="1388500"/>
            <a:ext cx="8850787" cy="17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>
            <p:ph type="ctrTitle"/>
          </p:nvPr>
        </p:nvSpPr>
        <p:spPr>
          <a:xfrm>
            <a:off x="0" y="194825"/>
            <a:ext cx="9144000" cy="1140300"/>
          </a:xfrm>
          <a:prstGeom prst="rect">
            <a:avLst/>
          </a:prstGeom>
          <a:solidFill>
            <a:srgbClr val="AA6DA3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F8F8"/>
                </a:solidFill>
                <a:latin typeface="Oswald"/>
                <a:ea typeface="Oswald"/>
                <a:cs typeface="Oswald"/>
                <a:sym typeface="Oswald"/>
              </a:rPr>
              <a:t>Tests Passed</a:t>
            </a:r>
            <a:endParaRPr>
              <a:solidFill>
                <a:srgbClr val="F9F8F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919574" y="3973175"/>
            <a:ext cx="1366000" cy="8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808888" y="3900687"/>
            <a:ext cx="1496774" cy="9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690262" y="3619491"/>
            <a:ext cx="1785376" cy="11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7872071" y="3875870"/>
            <a:ext cx="1433549" cy="89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47175" y="4374000"/>
            <a:ext cx="1231213" cy="7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61948" y="3099050"/>
            <a:ext cx="514972" cy="107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733635">
            <a:off x="5295169" y="3228537"/>
            <a:ext cx="598551" cy="76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614778">
            <a:off x="4491003" y="4030961"/>
            <a:ext cx="514976" cy="860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1679392">
            <a:off x="6242840" y="3326012"/>
            <a:ext cx="598553" cy="71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76925" y="2931622"/>
            <a:ext cx="1231226" cy="1198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81732" y="1494174"/>
            <a:ext cx="1231226" cy="2155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/>
          <p:nvPr/>
        </p:nvSpPr>
        <p:spPr>
          <a:xfrm>
            <a:off x="82550" y="4762825"/>
            <a:ext cx="264900" cy="277800"/>
          </a:xfrm>
          <a:prstGeom prst="ellipse">
            <a:avLst/>
          </a:prstGeom>
          <a:solidFill>
            <a:srgbClr val="05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/>
          <p:nvPr/>
        </p:nvSpPr>
        <p:spPr>
          <a:xfrm>
            <a:off x="462600" y="4814200"/>
            <a:ext cx="222300" cy="226500"/>
          </a:xfrm>
          <a:prstGeom prst="ellipse">
            <a:avLst/>
          </a:prstGeom>
          <a:solidFill>
            <a:srgbClr val="05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3"/>
          <p:cNvSpPr/>
          <p:nvPr/>
        </p:nvSpPr>
        <p:spPr>
          <a:xfrm>
            <a:off x="800050" y="4917700"/>
            <a:ext cx="127800" cy="123000"/>
          </a:xfrm>
          <a:prstGeom prst="ellipse">
            <a:avLst/>
          </a:prstGeom>
          <a:solidFill>
            <a:srgbClr val="05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3"/>
          <p:cNvSpPr txBox="1"/>
          <p:nvPr/>
        </p:nvSpPr>
        <p:spPr>
          <a:xfrm>
            <a:off x="249425" y="950775"/>
            <a:ext cx="67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How did the Agile </a:t>
            </a: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methodology effect how we approached our database</a:t>
            </a: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?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160950" y="155900"/>
            <a:ext cx="6621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Oswald Medium"/>
                <a:ea typeface="Oswald Medium"/>
                <a:cs typeface="Oswald Medium"/>
                <a:sym typeface="Oswald Medium"/>
              </a:rPr>
              <a:t>Configuring the Schema</a:t>
            </a:r>
            <a:r>
              <a:rPr lang="en" sz="3800">
                <a:latin typeface="Oswald Medium"/>
                <a:ea typeface="Oswald Medium"/>
                <a:cs typeface="Oswald Medium"/>
                <a:sym typeface="Oswald Medium"/>
              </a:rPr>
              <a:t>: 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347450" y="1488675"/>
            <a:ext cx="6685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What counts as sensitive data?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What is needed in our schema?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What is needed for a min</a:t>
            </a: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imal viable product?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n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What did we try and didn’t work?</a:t>
            </a: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       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91" name="Google Shape;19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828199" y="3884875"/>
            <a:ext cx="1549075" cy="96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4">
            <a:alphaModFix/>
          </a:blip>
          <a:srcRect b="13278" l="3920" r="77869" t="49200"/>
          <a:stretch/>
        </p:blipFill>
        <p:spPr>
          <a:xfrm>
            <a:off x="6250275" y="1350975"/>
            <a:ext cx="1937074" cy="2245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/>
          <p:nvPr/>
        </p:nvSpPr>
        <p:spPr>
          <a:xfrm>
            <a:off x="82550" y="4762825"/>
            <a:ext cx="264900" cy="277800"/>
          </a:xfrm>
          <a:prstGeom prst="ellipse">
            <a:avLst/>
          </a:prstGeom>
          <a:solidFill>
            <a:srgbClr val="05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462600" y="4814200"/>
            <a:ext cx="222300" cy="226500"/>
          </a:xfrm>
          <a:prstGeom prst="ellipse">
            <a:avLst/>
          </a:prstGeom>
          <a:solidFill>
            <a:srgbClr val="05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/>
          <p:nvPr/>
        </p:nvSpPr>
        <p:spPr>
          <a:xfrm>
            <a:off x="800050" y="4917700"/>
            <a:ext cx="127800" cy="123000"/>
          </a:xfrm>
          <a:prstGeom prst="ellipse">
            <a:avLst/>
          </a:prstGeom>
          <a:solidFill>
            <a:srgbClr val="05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4"/>
          <p:cNvSpPr txBox="1"/>
          <p:nvPr/>
        </p:nvSpPr>
        <p:spPr>
          <a:xfrm>
            <a:off x="1180350" y="2796125"/>
            <a:ext cx="67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What are some things we can consider to most effectively meet our goals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1" name="Google Shape;201;p24"/>
          <p:cNvSpPr txBox="1"/>
          <p:nvPr/>
        </p:nvSpPr>
        <p:spPr>
          <a:xfrm>
            <a:off x="2030700" y="1953050"/>
            <a:ext cx="5082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Oswald Medium"/>
                <a:ea typeface="Oswald Medium"/>
                <a:cs typeface="Oswald Medium"/>
                <a:sym typeface="Oswald Medium"/>
              </a:rPr>
              <a:t>Pair programming and GIT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202" name="Google Shape;20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828199" y="3884875"/>
            <a:ext cx="1549075" cy="96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/>
          <p:nvPr/>
        </p:nvSpPr>
        <p:spPr>
          <a:xfrm>
            <a:off x="82550" y="4762825"/>
            <a:ext cx="264900" cy="277800"/>
          </a:xfrm>
          <a:prstGeom prst="ellipse">
            <a:avLst/>
          </a:prstGeom>
          <a:solidFill>
            <a:srgbClr val="05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5"/>
          <p:cNvSpPr/>
          <p:nvPr/>
        </p:nvSpPr>
        <p:spPr>
          <a:xfrm>
            <a:off x="462600" y="4814200"/>
            <a:ext cx="222300" cy="226500"/>
          </a:xfrm>
          <a:prstGeom prst="ellipse">
            <a:avLst/>
          </a:prstGeom>
          <a:solidFill>
            <a:srgbClr val="05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5"/>
          <p:cNvSpPr/>
          <p:nvPr/>
        </p:nvSpPr>
        <p:spPr>
          <a:xfrm>
            <a:off x="800050" y="4917700"/>
            <a:ext cx="127800" cy="123000"/>
          </a:xfrm>
          <a:prstGeom prst="ellipse">
            <a:avLst/>
          </a:prstGeom>
          <a:solidFill>
            <a:srgbClr val="05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5"/>
          <p:cNvSpPr txBox="1"/>
          <p:nvPr/>
        </p:nvSpPr>
        <p:spPr>
          <a:xfrm>
            <a:off x="1433700" y="2007550"/>
            <a:ext cx="3249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Oswald Medium"/>
                <a:ea typeface="Oswald Medium"/>
                <a:cs typeface="Oswald Medium"/>
                <a:sym typeface="Oswald Medium"/>
              </a:rPr>
              <a:t>WHAT IS EC2 ?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211" name="Google Shape;211;p25"/>
          <p:cNvSpPr txBox="1"/>
          <p:nvPr/>
        </p:nvSpPr>
        <p:spPr>
          <a:xfrm>
            <a:off x="308775" y="113175"/>
            <a:ext cx="14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5"/>
          <p:cNvSpPr txBox="1"/>
          <p:nvPr/>
        </p:nvSpPr>
        <p:spPr>
          <a:xfrm>
            <a:off x="684900" y="2192200"/>
            <a:ext cx="14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590000" y="35007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561971" y="3952070"/>
            <a:ext cx="1433549" cy="8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5"/>
          <p:cNvSpPr/>
          <p:nvPr/>
        </p:nvSpPr>
        <p:spPr>
          <a:xfrm>
            <a:off x="5657775" y="1959175"/>
            <a:ext cx="2471400" cy="17241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5"/>
          <p:cNvSpPr txBox="1"/>
          <p:nvPr/>
        </p:nvSpPr>
        <p:spPr>
          <a:xfrm>
            <a:off x="5284950" y="2058125"/>
            <a:ext cx="278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217" name="Google Shape;217;p25"/>
          <p:cNvSpPr txBox="1"/>
          <p:nvPr/>
        </p:nvSpPr>
        <p:spPr>
          <a:xfrm>
            <a:off x="5909625" y="2082475"/>
            <a:ext cx="1967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s a web service provided by Amazon Web Services (AWS) that offers resizable compute capacity in the cloud</a:t>
            </a:r>
            <a:endParaRPr/>
          </a:p>
        </p:txBody>
      </p:sp>
      <p:sp>
        <p:nvSpPr>
          <p:cNvPr id="218" name="Google Shape;218;p25"/>
          <p:cNvSpPr/>
          <p:nvPr/>
        </p:nvSpPr>
        <p:spPr>
          <a:xfrm>
            <a:off x="1214975" y="2807625"/>
            <a:ext cx="3751500" cy="90300"/>
          </a:xfrm>
          <a:prstGeom prst="rect">
            <a:avLst/>
          </a:prstGeom>
          <a:solidFill>
            <a:srgbClr val="669C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/>
          <p:nvPr/>
        </p:nvSpPr>
        <p:spPr>
          <a:xfrm>
            <a:off x="82550" y="4762825"/>
            <a:ext cx="264900" cy="277800"/>
          </a:xfrm>
          <a:prstGeom prst="ellipse">
            <a:avLst/>
          </a:prstGeom>
          <a:solidFill>
            <a:srgbClr val="05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6"/>
          <p:cNvSpPr/>
          <p:nvPr/>
        </p:nvSpPr>
        <p:spPr>
          <a:xfrm>
            <a:off x="462600" y="4814200"/>
            <a:ext cx="222300" cy="226500"/>
          </a:xfrm>
          <a:prstGeom prst="ellipse">
            <a:avLst/>
          </a:prstGeom>
          <a:solidFill>
            <a:srgbClr val="05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6"/>
          <p:cNvSpPr/>
          <p:nvPr/>
        </p:nvSpPr>
        <p:spPr>
          <a:xfrm>
            <a:off x="800050" y="4917700"/>
            <a:ext cx="127800" cy="123000"/>
          </a:xfrm>
          <a:prstGeom prst="ellipse">
            <a:avLst/>
          </a:prstGeom>
          <a:solidFill>
            <a:srgbClr val="05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00" y="226461"/>
            <a:ext cx="5369100" cy="444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653924" y="3807825"/>
            <a:ext cx="1366000" cy="8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/>
          <p:nvPr/>
        </p:nvSpPr>
        <p:spPr>
          <a:xfrm>
            <a:off x="6223500" y="1311600"/>
            <a:ext cx="2776500" cy="16893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6"/>
          <p:cNvSpPr txBox="1"/>
          <p:nvPr/>
        </p:nvSpPr>
        <p:spPr>
          <a:xfrm>
            <a:off x="6450300" y="1116675"/>
            <a:ext cx="23229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This is how we set it up.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benefits: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-multiple OS to choose from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-secure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-adjust to rapid changes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-more secure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-faster development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-eliminates upfront investment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ctrTitle"/>
          </p:nvPr>
        </p:nvSpPr>
        <p:spPr>
          <a:xfrm>
            <a:off x="2817875" y="1561050"/>
            <a:ext cx="6326100" cy="1010700"/>
          </a:xfrm>
          <a:prstGeom prst="rect">
            <a:avLst/>
          </a:prstGeom>
          <a:solidFill>
            <a:srgbClr val="AA6DA3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F8F8"/>
                </a:solidFill>
              </a:rPr>
              <a:t>What is a lambda?</a:t>
            </a:r>
            <a:endParaRPr>
              <a:solidFill>
                <a:srgbClr val="F9F8F8"/>
              </a:solidFill>
            </a:endParaRPr>
          </a:p>
        </p:txBody>
      </p:sp>
      <p:sp>
        <p:nvSpPr>
          <p:cNvPr id="235" name="Google Shape;235;p27"/>
          <p:cNvSpPr txBox="1"/>
          <p:nvPr/>
        </p:nvSpPr>
        <p:spPr>
          <a:xfrm>
            <a:off x="2719000" y="2985250"/>
            <a:ext cx="4252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Compute service from AWS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Serverless 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architecture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Event driven system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50" y="423800"/>
            <a:ext cx="2227375" cy="15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1200" y="3330825"/>
            <a:ext cx="2710750" cy="14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7175" y="4374000"/>
            <a:ext cx="1231213" cy="7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type="ctrTitle"/>
          </p:nvPr>
        </p:nvSpPr>
        <p:spPr>
          <a:xfrm>
            <a:off x="1926725" y="391300"/>
            <a:ext cx="6905700" cy="1093800"/>
          </a:xfrm>
          <a:prstGeom prst="rect">
            <a:avLst/>
          </a:prstGeom>
          <a:solidFill>
            <a:srgbClr val="AA6DA3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F8F8"/>
                </a:solidFill>
                <a:latin typeface="Oswald"/>
                <a:ea typeface="Oswald"/>
                <a:cs typeface="Oswald"/>
                <a:sym typeface="Oswald"/>
              </a:rPr>
              <a:t>Why use lambda?</a:t>
            </a:r>
            <a:endParaRPr>
              <a:solidFill>
                <a:srgbClr val="F9F8F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25" y="302700"/>
            <a:ext cx="1271000" cy="12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/>
        </p:nvSpPr>
        <p:spPr>
          <a:xfrm>
            <a:off x="2637300" y="1949550"/>
            <a:ext cx="49329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swald"/>
              <a:buChar char="●"/>
            </a:pPr>
            <a:r>
              <a:rPr lang="en" sz="1700">
                <a:latin typeface="Oswald"/>
                <a:ea typeface="Oswald"/>
                <a:cs typeface="Oswald"/>
                <a:sym typeface="Oswald"/>
              </a:rPr>
              <a:t>100% code, 0% infrastructure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swald"/>
              <a:buChar char="●"/>
            </a:pPr>
            <a:r>
              <a:rPr lang="en" sz="1700">
                <a:latin typeface="Oswald"/>
                <a:ea typeface="Oswald"/>
                <a:cs typeface="Oswald"/>
                <a:sym typeface="Oswald"/>
              </a:rPr>
              <a:t>Scales automatically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swald"/>
              <a:buChar char="●"/>
            </a:pPr>
            <a:r>
              <a:rPr lang="en" sz="1700">
                <a:latin typeface="Oswald"/>
                <a:ea typeface="Oswald"/>
                <a:cs typeface="Oswald"/>
                <a:sym typeface="Oswald"/>
              </a:rPr>
              <a:t>Pay for use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swald"/>
              <a:buChar char="●"/>
            </a:pPr>
            <a:r>
              <a:rPr lang="en" sz="1700">
                <a:latin typeface="Oswald"/>
                <a:ea typeface="Oswald"/>
                <a:cs typeface="Oswald"/>
                <a:sym typeface="Oswald"/>
              </a:rPr>
              <a:t>Monitoring performance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swald"/>
              <a:buChar char="●"/>
            </a:pPr>
            <a:r>
              <a:rPr lang="en" sz="1700">
                <a:latin typeface="Oswald"/>
                <a:ea typeface="Oswald"/>
                <a:cs typeface="Oswald"/>
                <a:sym typeface="Oswald"/>
              </a:rPr>
              <a:t>Supports many languages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6" name="Google Shape;24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5635" y="3769550"/>
            <a:ext cx="2198374" cy="13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type="ctrTitle"/>
          </p:nvPr>
        </p:nvSpPr>
        <p:spPr>
          <a:xfrm>
            <a:off x="0" y="194825"/>
            <a:ext cx="9144000" cy="1140300"/>
          </a:xfrm>
          <a:prstGeom prst="rect">
            <a:avLst/>
          </a:prstGeom>
          <a:solidFill>
            <a:srgbClr val="AA6DA3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F8F8"/>
                </a:solidFill>
                <a:latin typeface="Oswald"/>
                <a:ea typeface="Oswald"/>
                <a:cs typeface="Oswald"/>
                <a:sym typeface="Oswald"/>
              </a:rPr>
              <a:t>Why use Redshift database?</a:t>
            </a:r>
            <a:endParaRPr>
              <a:solidFill>
                <a:srgbClr val="F9F8F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3126475" y="2119400"/>
            <a:ext cx="5119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Tables in the cloud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Scalability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Compatibility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53" name="Google Shape;2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25" y="1809150"/>
            <a:ext cx="2572225" cy="287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184750" y="1761625"/>
            <a:ext cx="2572225" cy="2873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7175" y="4374000"/>
            <a:ext cx="1231213" cy="7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00" y="117625"/>
            <a:ext cx="305057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600" y="4336900"/>
            <a:ext cx="1231213" cy="7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7125" y="1300487"/>
            <a:ext cx="1850825" cy="185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 txBox="1"/>
          <p:nvPr/>
        </p:nvSpPr>
        <p:spPr>
          <a:xfrm>
            <a:off x="3646650" y="717475"/>
            <a:ext cx="1850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swald"/>
                <a:ea typeface="Oswald"/>
                <a:cs typeface="Oswald"/>
                <a:sym typeface="Oswald"/>
              </a:rPr>
              <a:t>Our L</a:t>
            </a:r>
            <a:r>
              <a:rPr lang="en" sz="2000">
                <a:latin typeface="Oswald"/>
                <a:ea typeface="Oswald"/>
                <a:cs typeface="Oswald"/>
                <a:sym typeface="Oswald"/>
              </a:rPr>
              <a:t>ambda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4" name="Google Shape;264;p30"/>
          <p:cNvSpPr txBox="1"/>
          <p:nvPr/>
        </p:nvSpPr>
        <p:spPr>
          <a:xfrm>
            <a:off x="6516225" y="717475"/>
            <a:ext cx="219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swald"/>
                <a:ea typeface="Oswald"/>
                <a:cs typeface="Oswald"/>
                <a:sym typeface="Oswald"/>
              </a:rPr>
              <a:t>Extract function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5" name="Google Shape;265;p30"/>
          <p:cNvSpPr txBox="1"/>
          <p:nvPr/>
        </p:nvSpPr>
        <p:spPr>
          <a:xfrm>
            <a:off x="6516225" y="2199250"/>
            <a:ext cx="219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swald"/>
                <a:ea typeface="Oswald"/>
                <a:cs typeface="Oswald"/>
                <a:sym typeface="Oswald"/>
              </a:rPr>
              <a:t>Transform</a:t>
            </a:r>
            <a:r>
              <a:rPr lang="en" sz="2000">
                <a:latin typeface="Oswald"/>
                <a:ea typeface="Oswald"/>
                <a:cs typeface="Oswald"/>
                <a:sym typeface="Oswald"/>
              </a:rPr>
              <a:t> function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6" name="Google Shape;266;p30"/>
          <p:cNvSpPr txBox="1"/>
          <p:nvPr/>
        </p:nvSpPr>
        <p:spPr>
          <a:xfrm>
            <a:off x="6725700" y="3844288"/>
            <a:ext cx="219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swald"/>
                <a:ea typeface="Oswald"/>
                <a:cs typeface="Oswald"/>
                <a:sym typeface="Oswald"/>
              </a:rPr>
              <a:t>Load</a:t>
            </a:r>
            <a:r>
              <a:rPr lang="en" sz="2000">
                <a:latin typeface="Oswald"/>
                <a:ea typeface="Oswald"/>
                <a:cs typeface="Oswald"/>
                <a:sym typeface="Oswald"/>
              </a:rPr>
              <a:t> function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7" name="Google Shape;267;p30"/>
          <p:cNvPicPr preferRelativeResize="0"/>
          <p:nvPr/>
        </p:nvPicPr>
        <p:blipFill rotWithShape="1">
          <a:blip r:embed="rId6">
            <a:alphaModFix/>
          </a:blip>
          <a:srcRect b="68086" l="0" r="0" t="0"/>
          <a:stretch/>
        </p:blipFill>
        <p:spPr>
          <a:xfrm>
            <a:off x="6210200" y="-52018"/>
            <a:ext cx="2411300" cy="7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 rotWithShape="1">
          <a:blip r:embed="rId7">
            <a:alphaModFix/>
          </a:blip>
          <a:srcRect b="42361" l="0" r="0" t="29015"/>
          <a:stretch/>
        </p:blipFill>
        <p:spPr>
          <a:xfrm>
            <a:off x="6269575" y="1528687"/>
            <a:ext cx="2411300" cy="6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 rotWithShape="1">
          <a:blip r:embed="rId6">
            <a:alphaModFix/>
          </a:blip>
          <a:srcRect b="0" l="11527" r="0" t="56436"/>
          <a:stretch/>
        </p:blipFill>
        <p:spPr>
          <a:xfrm>
            <a:off x="6547575" y="2892175"/>
            <a:ext cx="2133299" cy="1050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30"/>
          <p:cNvCxnSpPr>
            <a:stCxn id="264" idx="1"/>
          </p:cNvCxnSpPr>
          <p:nvPr/>
        </p:nvCxnSpPr>
        <p:spPr>
          <a:xfrm flipH="1">
            <a:off x="5383425" y="963775"/>
            <a:ext cx="1132800" cy="59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30"/>
          <p:cNvCxnSpPr>
            <a:stCxn id="265" idx="1"/>
          </p:cNvCxnSpPr>
          <p:nvPr/>
        </p:nvCxnSpPr>
        <p:spPr>
          <a:xfrm rot="10800000">
            <a:off x="5454825" y="2439850"/>
            <a:ext cx="10614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30"/>
          <p:cNvCxnSpPr/>
          <p:nvPr/>
        </p:nvCxnSpPr>
        <p:spPr>
          <a:xfrm rot="10800000">
            <a:off x="5478600" y="3200050"/>
            <a:ext cx="1223400" cy="83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1"/>
          <p:cNvPicPr preferRelativeResize="0"/>
          <p:nvPr/>
        </p:nvPicPr>
        <p:blipFill rotWithShape="1">
          <a:blip r:embed="rId3">
            <a:alphaModFix/>
          </a:blip>
          <a:srcRect b="3980" l="3920" r="13720" t="15601"/>
          <a:stretch/>
        </p:blipFill>
        <p:spPr>
          <a:xfrm>
            <a:off x="1263788" y="1430175"/>
            <a:ext cx="6497674" cy="35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 txBox="1"/>
          <p:nvPr>
            <p:ph type="ctrTitle"/>
          </p:nvPr>
        </p:nvSpPr>
        <p:spPr>
          <a:xfrm>
            <a:off x="0" y="194825"/>
            <a:ext cx="9144000" cy="1140300"/>
          </a:xfrm>
          <a:prstGeom prst="rect">
            <a:avLst/>
          </a:prstGeom>
          <a:solidFill>
            <a:srgbClr val="AA6DA3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9F8F8"/>
                </a:solidFill>
                <a:latin typeface="Oswald"/>
                <a:ea typeface="Oswald"/>
                <a:cs typeface="Oswald"/>
                <a:sym typeface="Oswald"/>
              </a:rPr>
              <a:t>Tables created in</a:t>
            </a:r>
            <a:r>
              <a:rPr lang="en">
                <a:solidFill>
                  <a:srgbClr val="F9F8F8"/>
                </a:solidFill>
                <a:latin typeface="Oswald"/>
                <a:ea typeface="Oswald"/>
                <a:cs typeface="Oswald"/>
                <a:sym typeface="Oswald"/>
              </a:rPr>
              <a:t> Redshift database</a:t>
            </a:r>
            <a:endParaRPr>
              <a:solidFill>
                <a:srgbClr val="F9F8F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79" name="Google Shape;2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2775" y="4351000"/>
            <a:ext cx="1231213" cy="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1"/>
          <p:cNvSpPr/>
          <p:nvPr/>
        </p:nvSpPr>
        <p:spPr>
          <a:xfrm>
            <a:off x="1359425" y="3815950"/>
            <a:ext cx="1389900" cy="769500"/>
          </a:xfrm>
          <a:prstGeom prst="rect">
            <a:avLst/>
          </a:prstGeom>
          <a:noFill/>
          <a:ln cap="flat" cmpd="sng" w="28575">
            <a:solidFill>
              <a:srgbClr val="AA6D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0" y="3066375"/>
            <a:ext cx="57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DIVERSE TEAM OF TALENTED </a:t>
            </a:r>
            <a:r>
              <a:rPr lang="en"/>
              <a:t>NINJA</a:t>
            </a:r>
            <a:r>
              <a:rPr lang="en"/>
              <a:t> </a:t>
            </a:r>
            <a:r>
              <a:rPr lang="en"/>
              <a:t>TURTLES</a:t>
            </a:r>
            <a:r>
              <a:rPr lang="en"/>
              <a:t> </a:t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82550" y="4762825"/>
            <a:ext cx="264900" cy="277800"/>
          </a:xfrm>
          <a:prstGeom prst="ellipse">
            <a:avLst/>
          </a:prstGeom>
          <a:solidFill>
            <a:srgbClr val="AA6DA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462600" y="4814200"/>
            <a:ext cx="222300" cy="226500"/>
          </a:xfrm>
          <a:prstGeom prst="ellipse">
            <a:avLst/>
          </a:prstGeom>
          <a:solidFill>
            <a:srgbClr val="AA6DA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800050" y="4917700"/>
            <a:ext cx="127800" cy="123000"/>
          </a:xfrm>
          <a:prstGeom prst="ellipse">
            <a:avLst/>
          </a:prstGeom>
          <a:solidFill>
            <a:srgbClr val="AA6DA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0" y="1802250"/>
            <a:ext cx="7554000" cy="1189200"/>
          </a:xfrm>
          <a:prstGeom prst="rect">
            <a:avLst/>
          </a:prstGeom>
          <a:solidFill>
            <a:srgbClr val="AA6DA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82550" y="2046400"/>
            <a:ext cx="398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lt1"/>
                </a:solidFill>
              </a:rPr>
              <a:t>INTRODUCTION</a:t>
            </a:r>
            <a:r>
              <a:rPr lang="en" sz="3800"/>
              <a:t> </a:t>
            </a:r>
            <a:endParaRPr sz="3800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919574" y="3973175"/>
            <a:ext cx="1366000" cy="8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7175" y="4374000"/>
            <a:ext cx="1231213" cy="7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5808888" y="3900687"/>
            <a:ext cx="1496774" cy="9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6690262" y="3619491"/>
            <a:ext cx="1785376" cy="11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7872071" y="3875870"/>
            <a:ext cx="1433549" cy="8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>
            <p:ph type="ctrTitle"/>
          </p:nvPr>
        </p:nvSpPr>
        <p:spPr>
          <a:xfrm>
            <a:off x="210475" y="2069325"/>
            <a:ext cx="4918800" cy="108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Oswald"/>
                <a:ea typeface="Oswald"/>
                <a:cs typeface="Oswald"/>
                <a:sym typeface="Oswald"/>
              </a:rPr>
              <a:t>C L O U D  F O R M A T I O N </a:t>
            </a:r>
            <a:endParaRPr sz="3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32"/>
          <p:cNvSpPr txBox="1"/>
          <p:nvPr/>
        </p:nvSpPr>
        <p:spPr>
          <a:xfrm>
            <a:off x="3151625" y="2154225"/>
            <a:ext cx="2322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2"/>
          <p:cNvSpPr txBox="1"/>
          <p:nvPr/>
        </p:nvSpPr>
        <p:spPr>
          <a:xfrm>
            <a:off x="4830850" y="602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561971" y="3952070"/>
            <a:ext cx="1433549" cy="8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/>
          <p:nvPr/>
        </p:nvSpPr>
        <p:spPr>
          <a:xfrm>
            <a:off x="5657775" y="1959175"/>
            <a:ext cx="2471400" cy="17241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Is an Amazon Web Service that enables users to model and manage infrastructure resources in an automated and secure manner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0" name="Google Shape;290;p32"/>
          <p:cNvSpPr/>
          <p:nvPr/>
        </p:nvSpPr>
        <p:spPr>
          <a:xfrm>
            <a:off x="894900" y="3059925"/>
            <a:ext cx="3751500" cy="90300"/>
          </a:xfrm>
          <a:prstGeom prst="rect">
            <a:avLst/>
          </a:prstGeom>
          <a:solidFill>
            <a:srgbClr val="669C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/>
        </p:nvSpPr>
        <p:spPr>
          <a:xfrm>
            <a:off x="6326100" y="22488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1111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33"/>
          <p:cNvSpPr/>
          <p:nvPr/>
        </p:nvSpPr>
        <p:spPr>
          <a:xfrm>
            <a:off x="457575" y="198450"/>
            <a:ext cx="4230900" cy="897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3"/>
          <p:cNvSpPr txBox="1"/>
          <p:nvPr>
            <p:ph type="ctrTitle"/>
          </p:nvPr>
        </p:nvSpPr>
        <p:spPr>
          <a:xfrm>
            <a:off x="0" y="112800"/>
            <a:ext cx="8152500" cy="897900"/>
          </a:xfrm>
          <a:prstGeom prst="rect">
            <a:avLst/>
          </a:prstGeom>
          <a:solidFill>
            <a:srgbClr val="AA6DA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80">
                <a:solidFill>
                  <a:srgbClr val="F9F8F8"/>
                </a:solidFill>
              </a:rPr>
              <a:t>CLOUDFORMATION TEMPLATE</a:t>
            </a:r>
            <a:endParaRPr sz="3780">
              <a:solidFill>
                <a:srgbClr val="F9F8F8"/>
              </a:solidFill>
            </a:endParaRPr>
          </a:p>
        </p:txBody>
      </p:sp>
      <p:sp>
        <p:nvSpPr>
          <p:cNvPr id="298" name="Google Shape;298;p33"/>
          <p:cNvSpPr/>
          <p:nvPr/>
        </p:nvSpPr>
        <p:spPr>
          <a:xfrm>
            <a:off x="5990400" y="1259075"/>
            <a:ext cx="2554800" cy="1773300"/>
          </a:xfrm>
          <a:prstGeom prst="wedgeRectCallout">
            <a:avLst>
              <a:gd fmla="val -20618" name="adj1"/>
              <a:gd fmla="val 5092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Describe your desired cloud environment, including AWS resources like EC2 instances, RDS databases, S3 buckets, IAM roles, security groups, and more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9" name="Google Shape;299;p33"/>
          <p:cNvSpPr/>
          <p:nvPr/>
        </p:nvSpPr>
        <p:spPr>
          <a:xfrm>
            <a:off x="5990375" y="3081475"/>
            <a:ext cx="2554800" cy="1773300"/>
          </a:xfrm>
          <a:prstGeom prst="wedgeRectCallout">
            <a:avLst>
              <a:gd fmla="val -20618" name="adj1"/>
              <a:gd fmla="val 5092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These templates act as blueprints for your infrastructure, allowing you to version control, reuse, and replicate your infrastructure deployments.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0" name="Google Shape;3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75" y="1342175"/>
            <a:ext cx="5699174" cy="320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/>
          <p:nvPr/>
        </p:nvSpPr>
        <p:spPr>
          <a:xfrm>
            <a:off x="82550" y="4762825"/>
            <a:ext cx="264900" cy="277800"/>
          </a:xfrm>
          <a:prstGeom prst="ellipse">
            <a:avLst/>
          </a:prstGeom>
          <a:solidFill>
            <a:srgbClr val="05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4"/>
          <p:cNvSpPr/>
          <p:nvPr/>
        </p:nvSpPr>
        <p:spPr>
          <a:xfrm>
            <a:off x="462600" y="4814200"/>
            <a:ext cx="222300" cy="226500"/>
          </a:xfrm>
          <a:prstGeom prst="ellipse">
            <a:avLst/>
          </a:prstGeom>
          <a:solidFill>
            <a:srgbClr val="05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4"/>
          <p:cNvSpPr/>
          <p:nvPr/>
        </p:nvSpPr>
        <p:spPr>
          <a:xfrm>
            <a:off x="800050" y="4917700"/>
            <a:ext cx="127800" cy="123000"/>
          </a:xfrm>
          <a:prstGeom prst="ellipse">
            <a:avLst/>
          </a:prstGeom>
          <a:solidFill>
            <a:srgbClr val="05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4"/>
          <p:cNvSpPr txBox="1"/>
          <p:nvPr/>
        </p:nvSpPr>
        <p:spPr>
          <a:xfrm>
            <a:off x="0" y="617375"/>
            <a:ext cx="6236100" cy="815700"/>
          </a:xfrm>
          <a:prstGeom prst="rect">
            <a:avLst/>
          </a:prstGeom>
          <a:solidFill>
            <a:srgbClr val="AA6DA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rPr>
              <a:t>DATA SECURITY</a:t>
            </a:r>
            <a:endParaRPr sz="1700">
              <a:solidFill>
                <a:schemeClr val="lt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309" name="Google Shape;3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425" y="2254775"/>
            <a:ext cx="1237450" cy="12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538" y="2254776"/>
            <a:ext cx="1979910" cy="123744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 txBox="1"/>
          <p:nvPr/>
        </p:nvSpPr>
        <p:spPr>
          <a:xfrm>
            <a:off x="1579225" y="3651500"/>
            <a:ext cx="5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IAM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12" name="Google Shape;312;p34"/>
          <p:cNvSpPr txBox="1"/>
          <p:nvPr/>
        </p:nvSpPr>
        <p:spPr>
          <a:xfrm>
            <a:off x="3582000" y="3651500"/>
            <a:ext cx="19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Virtual Private Cloud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13" name="Google Shape;313;p34"/>
          <p:cNvSpPr txBox="1"/>
          <p:nvPr/>
        </p:nvSpPr>
        <p:spPr>
          <a:xfrm>
            <a:off x="6258300" y="3651500"/>
            <a:ext cx="18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Systems Manager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14" name="Google Shape;314;p34"/>
          <p:cNvPicPr preferRelativeResize="0"/>
          <p:nvPr/>
        </p:nvPicPr>
        <p:blipFill rotWithShape="1">
          <a:blip r:embed="rId5">
            <a:alphaModFix/>
          </a:blip>
          <a:srcRect b="-6059" l="0" r="0" t="6060"/>
          <a:stretch/>
        </p:blipFill>
        <p:spPr>
          <a:xfrm rot="5400000">
            <a:off x="7551737" y="-224634"/>
            <a:ext cx="1785376" cy="11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2400" y="2254775"/>
            <a:ext cx="1237450" cy="12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35"/>
          <p:cNvGrpSpPr/>
          <p:nvPr/>
        </p:nvGrpSpPr>
        <p:grpSpPr>
          <a:xfrm>
            <a:off x="82550" y="4762825"/>
            <a:ext cx="845300" cy="277875"/>
            <a:chOff x="82550" y="4762825"/>
            <a:chExt cx="845300" cy="277875"/>
          </a:xfrm>
        </p:grpSpPr>
        <p:sp>
          <p:nvSpPr>
            <p:cNvPr id="321" name="Google Shape;321;p35"/>
            <p:cNvSpPr/>
            <p:nvPr/>
          </p:nvSpPr>
          <p:spPr>
            <a:xfrm>
              <a:off x="82550" y="4762825"/>
              <a:ext cx="264900" cy="277800"/>
            </a:xfrm>
            <a:prstGeom prst="ellipse">
              <a:avLst/>
            </a:prstGeom>
            <a:solidFill>
              <a:srgbClr val="05040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462600" y="4814200"/>
              <a:ext cx="222300" cy="226500"/>
            </a:xfrm>
            <a:prstGeom prst="ellipse">
              <a:avLst/>
            </a:prstGeom>
            <a:solidFill>
              <a:srgbClr val="05040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800050" y="4917700"/>
              <a:ext cx="127800" cy="123000"/>
            </a:xfrm>
            <a:prstGeom prst="ellipse">
              <a:avLst/>
            </a:prstGeom>
            <a:solidFill>
              <a:srgbClr val="05040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5"/>
          <p:cNvSpPr txBox="1"/>
          <p:nvPr/>
        </p:nvSpPr>
        <p:spPr>
          <a:xfrm>
            <a:off x="208375" y="211600"/>
            <a:ext cx="3328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Oswald Medium"/>
                <a:ea typeface="Oswald Medium"/>
                <a:cs typeface="Oswald Medium"/>
                <a:sym typeface="Oswald Medium"/>
              </a:rPr>
              <a:t>DATA SECURITY</a:t>
            </a:r>
            <a:endParaRPr sz="17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25" name="Google Shape;325;p35"/>
          <p:cNvSpPr txBox="1"/>
          <p:nvPr/>
        </p:nvSpPr>
        <p:spPr>
          <a:xfrm>
            <a:off x="321000" y="901975"/>
            <a:ext cx="1398600" cy="400200"/>
          </a:xfrm>
          <a:prstGeom prst="rect">
            <a:avLst/>
          </a:prstGeom>
          <a:solidFill>
            <a:srgbClr val="AA6DA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Configuration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26" name="Google Shape;3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75" y="1570927"/>
            <a:ext cx="3716526" cy="217039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 txBox="1"/>
          <p:nvPr/>
        </p:nvSpPr>
        <p:spPr>
          <a:xfrm>
            <a:off x="244800" y="3890025"/>
            <a:ext cx="368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S3 Bucket privacy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8" name="Google Shape;328;p35"/>
          <p:cNvSpPr txBox="1"/>
          <p:nvPr/>
        </p:nvSpPr>
        <p:spPr>
          <a:xfrm>
            <a:off x="4226275" y="3883575"/>
            <a:ext cx="368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Grafana user configurations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29" name="Google Shape;329;p35"/>
          <p:cNvPicPr preferRelativeResize="0"/>
          <p:nvPr/>
        </p:nvPicPr>
        <p:blipFill rotWithShape="1">
          <a:blip r:embed="rId4">
            <a:alphaModFix/>
          </a:blip>
          <a:srcRect b="-6059" l="0" r="0" t="6060"/>
          <a:stretch/>
        </p:blipFill>
        <p:spPr>
          <a:xfrm rot="5400000">
            <a:off x="7551737" y="-224634"/>
            <a:ext cx="1785376" cy="11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0136" y="1570925"/>
            <a:ext cx="4660441" cy="21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36"/>
          <p:cNvGrpSpPr/>
          <p:nvPr/>
        </p:nvGrpSpPr>
        <p:grpSpPr>
          <a:xfrm>
            <a:off x="82550" y="4762825"/>
            <a:ext cx="845300" cy="277875"/>
            <a:chOff x="82550" y="4762825"/>
            <a:chExt cx="845300" cy="277875"/>
          </a:xfrm>
        </p:grpSpPr>
        <p:sp>
          <p:nvSpPr>
            <p:cNvPr id="336" name="Google Shape;336;p36"/>
            <p:cNvSpPr/>
            <p:nvPr/>
          </p:nvSpPr>
          <p:spPr>
            <a:xfrm>
              <a:off x="82550" y="4762825"/>
              <a:ext cx="264900" cy="277800"/>
            </a:xfrm>
            <a:prstGeom prst="ellipse">
              <a:avLst/>
            </a:prstGeom>
            <a:solidFill>
              <a:srgbClr val="05040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6"/>
            <p:cNvSpPr/>
            <p:nvPr/>
          </p:nvSpPr>
          <p:spPr>
            <a:xfrm>
              <a:off x="462600" y="4814200"/>
              <a:ext cx="222300" cy="226500"/>
            </a:xfrm>
            <a:prstGeom prst="ellipse">
              <a:avLst/>
            </a:prstGeom>
            <a:solidFill>
              <a:srgbClr val="05040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6"/>
            <p:cNvSpPr/>
            <p:nvPr/>
          </p:nvSpPr>
          <p:spPr>
            <a:xfrm>
              <a:off x="800050" y="4917700"/>
              <a:ext cx="127800" cy="123000"/>
            </a:xfrm>
            <a:prstGeom prst="ellipse">
              <a:avLst/>
            </a:prstGeom>
            <a:solidFill>
              <a:srgbClr val="05040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6"/>
          <p:cNvSpPr txBox="1"/>
          <p:nvPr/>
        </p:nvSpPr>
        <p:spPr>
          <a:xfrm>
            <a:off x="208375" y="211600"/>
            <a:ext cx="3328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Oswald Medium"/>
                <a:ea typeface="Oswald Medium"/>
                <a:cs typeface="Oswald Medium"/>
                <a:sym typeface="Oswald Medium"/>
              </a:rPr>
              <a:t>DATA SECURITY</a:t>
            </a:r>
            <a:endParaRPr sz="17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40" name="Google Shape;340;p36"/>
          <p:cNvSpPr txBox="1"/>
          <p:nvPr/>
        </p:nvSpPr>
        <p:spPr>
          <a:xfrm>
            <a:off x="321000" y="901975"/>
            <a:ext cx="1393500" cy="400200"/>
          </a:xfrm>
          <a:prstGeom prst="rect">
            <a:avLst/>
          </a:prstGeom>
          <a:solidFill>
            <a:srgbClr val="AA6DA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Configuration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41" name="Google Shape;341;p36"/>
          <p:cNvSpPr txBox="1"/>
          <p:nvPr/>
        </p:nvSpPr>
        <p:spPr>
          <a:xfrm>
            <a:off x="1095550" y="3804850"/>
            <a:ext cx="514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Accessing Redshift Database connection </a:t>
            </a: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details</a:t>
            </a: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 from Systems Manager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42" name="Google Shape;342;p36"/>
          <p:cNvPicPr preferRelativeResize="0"/>
          <p:nvPr/>
        </p:nvPicPr>
        <p:blipFill rotWithShape="1">
          <a:blip r:embed="rId3">
            <a:alphaModFix/>
          </a:blip>
          <a:srcRect b="-6059" l="0" r="0" t="6060"/>
          <a:stretch/>
        </p:blipFill>
        <p:spPr>
          <a:xfrm rot="5400000">
            <a:off x="7551737" y="-224634"/>
            <a:ext cx="1785376" cy="111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6"/>
          <p:cNvSpPr/>
          <p:nvPr/>
        </p:nvSpPr>
        <p:spPr>
          <a:xfrm>
            <a:off x="3341463" y="2277158"/>
            <a:ext cx="2637300" cy="6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A6DA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6"/>
          <p:cNvPicPr preferRelativeResize="0"/>
          <p:nvPr/>
        </p:nvPicPr>
        <p:blipFill rotWithShape="1">
          <a:blip r:embed="rId4">
            <a:alphaModFix/>
          </a:blip>
          <a:srcRect b="18514" l="71532" r="3869" t="22578"/>
          <a:stretch/>
        </p:blipFill>
        <p:spPr>
          <a:xfrm>
            <a:off x="6407225" y="1761228"/>
            <a:ext cx="1602825" cy="188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0800" y="2206125"/>
            <a:ext cx="806250" cy="8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6"/>
          <p:cNvPicPr preferRelativeResize="0"/>
          <p:nvPr/>
        </p:nvPicPr>
        <p:blipFill rotWithShape="1">
          <a:blip r:embed="rId4">
            <a:alphaModFix/>
          </a:blip>
          <a:srcRect b="16994" l="36976" r="38425" t="24098"/>
          <a:stretch/>
        </p:blipFill>
        <p:spPr>
          <a:xfrm>
            <a:off x="1019350" y="1819591"/>
            <a:ext cx="1602825" cy="188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"/>
          <p:cNvSpPr/>
          <p:nvPr/>
        </p:nvSpPr>
        <p:spPr>
          <a:xfrm>
            <a:off x="82550" y="4762825"/>
            <a:ext cx="264900" cy="277800"/>
          </a:xfrm>
          <a:prstGeom prst="ellipse">
            <a:avLst/>
          </a:prstGeom>
          <a:solidFill>
            <a:srgbClr val="AA6DA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7"/>
          <p:cNvSpPr/>
          <p:nvPr/>
        </p:nvSpPr>
        <p:spPr>
          <a:xfrm>
            <a:off x="462600" y="4814200"/>
            <a:ext cx="222300" cy="226500"/>
          </a:xfrm>
          <a:prstGeom prst="ellipse">
            <a:avLst/>
          </a:prstGeom>
          <a:solidFill>
            <a:srgbClr val="AA6DA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7"/>
          <p:cNvSpPr/>
          <p:nvPr/>
        </p:nvSpPr>
        <p:spPr>
          <a:xfrm>
            <a:off x="800050" y="4917700"/>
            <a:ext cx="127800" cy="123000"/>
          </a:xfrm>
          <a:prstGeom prst="ellipse">
            <a:avLst/>
          </a:prstGeom>
          <a:solidFill>
            <a:srgbClr val="AA6DA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37"/>
          <p:cNvPicPr preferRelativeResize="0"/>
          <p:nvPr/>
        </p:nvPicPr>
        <p:blipFill rotWithShape="1">
          <a:blip r:embed="rId3">
            <a:alphaModFix/>
          </a:blip>
          <a:srcRect b="18514" l="2854" r="3870" t="22578"/>
          <a:stretch/>
        </p:blipFill>
        <p:spPr>
          <a:xfrm>
            <a:off x="4094625" y="2186050"/>
            <a:ext cx="4745225" cy="147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12" y="2288500"/>
            <a:ext cx="1266125" cy="126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7"/>
          <p:cNvSpPr/>
          <p:nvPr/>
        </p:nvSpPr>
        <p:spPr>
          <a:xfrm>
            <a:off x="1921024" y="2743350"/>
            <a:ext cx="1920000" cy="356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A6DA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7"/>
          <p:cNvSpPr txBox="1"/>
          <p:nvPr/>
        </p:nvSpPr>
        <p:spPr>
          <a:xfrm>
            <a:off x="290150" y="155925"/>
            <a:ext cx="6621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Oswald Medium"/>
                <a:ea typeface="Oswald Medium"/>
                <a:cs typeface="Oswald Medium"/>
                <a:sym typeface="Oswald Medium"/>
              </a:rPr>
              <a:t>DATA STORAGE: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58" name="Google Shape;358;p37"/>
          <p:cNvSpPr txBox="1"/>
          <p:nvPr/>
        </p:nvSpPr>
        <p:spPr>
          <a:xfrm>
            <a:off x="397200" y="825775"/>
            <a:ext cx="6410100" cy="400200"/>
          </a:xfrm>
          <a:prstGeom prst="rect">
            <a:avLst/>
          </a:prstGeom>
          <a:solidFill>
            <a:srgbClr val="AA6DA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Utilisation of the Amazon Web Service; S3 to collate and store raw data.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59" name="Google Shape;359;p37"/>
          <p:cNvSpPr txBox="1"/>
          <p:nvPr/>
        </p:nvSpPr>
        <p:spPr>
          <a:xfrm>
            <a:off x="548825" y="3657075"/>
            <a:ext cx="1179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S3 Bucket</a:t>
            </a:r>
            <a:endParaRPr sz="1500"/>
          </a:p>
        </p:txBody>
      </p:sp>
      <p:pic>
        <p:nvPicPr>
          <p:cNvPr id="360" name="Google Shape;360;p37"/>
          <p:cNvPicPr preferRelativeResize="0"/>
          <p:nvPr/>
        </p:nvPicPr>
        <p:blipFill rotWithShape="1">
          <a:blip r:embed="rId5">
            <a:alphaModFix/>
          </a:blip>
          <a:srcRect b="-6059" l="0" r="0" t="6060"/>
          <a:stretch/>
        </p:blipFill>
        <p:spPr>
          <a:xfrm rot="5400000">
            <a:off x="7551737" y="-224634"/>
            <a:ext cx="1785376" cy="11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/>
          <p:nvPr/>
        </p:nvSpPr>
        <p:spPr>
          <a:xfrm>
            <a:off x="82550" y="4762825"/>
            <a:ext cx="264900" cy="277800"/>
          </a:xfrm>
          <a:prstGeom prst="ellipse">
            <a:avLst/>
          </a:prstGeom>
          <a:solidFill>
            <a:srgbClr val="05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8"/>
          <p:cNvSpPr/>
          <p:nvPr/>
        </p:nvSpPr>
        <p:spPr>
          <a:xfrm>
            <a:off x="462600" y="4814200"/>
            <a:ext cx="222300" cy="226500"/>
          </a:xfrm>
          <a:prstGeom prst="ellipse">
            <a:avLst/>
          </a:prstGeom>
          <a:solidFill>
            <a:srgbClr val="05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8"/>
          <p:cNvSpPr/>
          <p:nvPr/>
        </p:nvSpPr>
        <p:spPr>
          <a:xfrm>
            <a:off x="800050" y="4917700"/>
            <a:ext cx="127800" cy="123000"/>
          </a:xfrm>
          <a:prstGeom prst="ellipse">
            <a:avLst/>
          </a:prstGeom>
          <a:solidFill>
            <a:srgbClr val="05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8"/>
          <p:cNvSpPr txBox="1"/>
          <p:nvPr/>
        </p:nvSpPr>
        <p:spPr>
          <a:xfrm>
            <a:off x="274038" y="1369813"/>
            <a:ext cx="662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69" name="Google Shape;369;p38"/>
          <p:cNvSpPr txBox="1"/>
          <p:nvPr/>
        </p:nvSpPr>
        <p:spPr>
          <a:xfrm>
            <a:off x="290150" y="155900"/>
            <a:ext cx="6621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Oswald Medium"/>
                <a:ea typeface="Oswald Medium"/>
                <a:cs typeface="Oswald Medium"/>
                <a:sym typeface="Oswald Medium"/>
              </a:rPr>
              <a:t>MONITORING: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70" name="Google Shape;370;p38"/>
          <p:cNvSpPr txBox="1"/>
          <p:nvPr/>
        </p:nvSpPr>
        <p:spPr>
          <a:xfrm>
            <a:off x="386400" y="825775"/>
            <a:ext cx="6324300" cy="400200"/>
          </a:xfrm>
          <a:prstGeom prst="rect">
            <a:avLst/>
          </a:prstGeom>
          <a:solidFill>
            <a:srgbClr val="AA6DA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Dashboards; getting a quick glimpse of </a:t>
            </a: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crucial ETL performance data.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71" name="Google Shape;37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50" y="152872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1825" y="1528725"/>
            <a:ext cx="6092150" cy="31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8"/>
          <p:cNvPicPr preferRelativeResize="0"/>
          <p:nvPr/>
        </p:nvPicPr>
        <p:blipFill rotWithShape="1">
          <a:blip r:embed="rId5">
            <a:alphaModFix/>
          </a:blip>
          <a:srcRect b="-6059" l="0" r="0" t="6060"/>
          <a:stretch/>
        </p:blipFill>
        <p:spPr>
          <a:xfrm rot="5400000">
            <a:off x="7551737" y="-224634"/>
            <a:ext cx="1785376" cy="11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/>
          <p:nvPr/>
        </p:nvSpPr>
        <p:spPr>
          <a:xfrm>
            <a:off x="82550" y="4762825"/>
            <a:ext cx="264900" cy="277800"/>
          </a:xfrm>
          <a:prstGeom prst="ellipse">
            <a:avLst/>
          </a:prstGeom>
          <a:solidFill>
            <a:srgbClr val="05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9"/>
          <p:cNvSpPr/>
          <p:nvPr/>
        </p:nvSpPr>
        <p:spPr>
          <a:xfrm>
            <a:off x="462600" y="4814200"/>
            <a:ext cx="222300" cy="226500"/>
          </a:xfrm>
          <a:prstGeom prst="ellipse">
            <a:avLst/>
          </a:prstGeom>
          <a:solidFill>
            <a:srgbClr val="05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9"/>
          <p:cNvSpPr/>
          <p:nvPr/>
        </p:nvSpPr>
        <p:spPr>
          <a:xfrm>
            <a:off x="800050" y="4917700"/>
            <a:ext cx="127800" cy="123000"/>
          </a:xfrm>
          <a:prstGeom prst="ellipse">
            <a:avLst/>
          </a:prstGeom>
          <a:solidFill>
            <a:srgbClr val="05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9"/>
          <p:cNvSpPr txBox="1"/>
          <p:nvPr/>
        </p:nvSpPr>
        <p:spPr>
          <a:xfrm>
            <a:off x="290138" y="1117788"/>
            <a:ext cx="662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82" name="Google Shape;382;p39"/>
          <p:cNvSpPr txBox="1"/>
          <p:nvPr/>
        </p:nvSpPr>
        <p:spPr>
          <a:xfrm>
            <a:off x="290150" y="155900"/>
            <a:ext cx="6621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Oswald Medium"/>
                <a:ea typeface="Oswald Medium"/>
                <a:cs typeface="Oswald Medium"/>
                <a:sym typeface="Oswald Medium"/>
              </a:rPr>
              <a:t>MONITORING: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383" name="Google Shape;383;p39"/>
          <p:cNvSpPr txBox="1"/>
          <p:nvPr/>
        </p:nvSpPr>
        <p:spPr>
          <a:xfrm>
            <a:off x="244800" y="825775"/>
            <a:ext cx="652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84" name="Google Shape;3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38" y="152828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3988" y="1528288"/>
            <a:ext cx="6243973" cy="2987824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9"/>
          <p:cNvSpPr txBox="1"/>
          <p:nvPr/>
        </p:nvSpPr>
        <p:spPr>
          <a:xfrm>
            <a:off x="366350" y="852850"/>
            <a:ext cx="2834400" cy="400200"/>
          </a:xfrm>
          <a:prstGeom prst="rect">
            <a:avLst/>
          </a:prstGeom>
          <a:solidFill>
            <a:srgbClr val="AA6DA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Logging: Cutting to the chase.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87" name="Google Shape;387;p39"/>
          <p:cNvPicPr preferRelativeResize="0"/>
          <p:nvPr/>
        </p:nvPicPr>
        <p:blipFill rotWithShape="1">
          <a:blip r:embed="rId5">
            <a:alphaModFix/>
          </a:blip>
          <a:srcRect b="-6059" l="0" r="0" t="6060"/>
          <a:stretch/>
        </p:blipFill>
        <p:spPr>
          <a:xfrm rot="5400000">
            <a:off x="7551737" y="-224634"/>
            <a:ext cx="1785376" cy="11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0"/>
          <p:cNvPicPr preferRelativeResize="0"/>
          <p:nvPr/>
        </p:nvPicPr>
        <p:blipFill rotWithShape="1">
          <a:blip r:embed="rId3">
            <a:alphaModFix/>
          </a:blip>
          <a:srcRect b="21222" l="0" r="0" t="0"/>
          <a:stretch/>
        </p:blipFill>
        <p:spPr>
          <a:xfrm>
            <a:off x="506600" y="588050"/>
            <a:ext cx="4311025" cy="34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011224" y="3648150"/>
            <a:ext cx="1366000" cy="8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0"/>
          <p:cNvSpPr/>
          <p:nvPr/>
        </p:nvSpPr>
        <p:spPr>
          <a:xfrm>
            <a:off x="6007225" y="1815900"/>
            <a:ext cx="2456700" cy="14088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0"/>
          <p:cNvSpPr txBox="1"/>
          <p:nvPr/>
        </p:nvSpPr>
        <p:spPr>
          <a:xfrm>
            <a:off x="6412825" y="1793650"/>
            <a:ext cx="1868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Visualising the data with Grafana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WHY?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-storytelling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-accessibility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-show </a:t>
            </a:r>
            <a:r>
              <a:rPr lang="en"/>
              <a:t>relationships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0"/>
          <p:cNvSpPr txBox="1"/>
          <p:nvPr/>
        </p:nvSpPr>
        <p:spPr>
          <a:xfrm>
            <a:off x="2026325" y="4153075"/>
            <a:ext cx="1964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Oswald Medium"/>
                <a:ea typeface="Oswald Medium"/>
                <a:cs typeface="Oswald Medium"/>
                <a:sym typeface="Oswald Medium"/>
              </a:rPr>
              <a:t>GRAFANA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1"/>
          <p:cNvPicPr preferRelativeResize="0"/>
          <p:nvPr/>
        </p:nvPicPr>
        <p:blipFill rotWithShape="1">
          <a:blip r:embed="rId3">
            <a:alphaModFix/>
          </a:blip>
          <a:srcRect b="37670" l="-1245" r="60278" t="6841"/>
          <a:stretch/>
        </p:blipFill>
        <p:spPr>
          <a:xfrm>
            <a:off x="-5000" y="0"/>
            <a:ext cx="5546527" cy="24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1"/>
          <p:cNvPicPr preferRelativeResize="0"/>
          <p:nvPr/>
        </p:nvPicPr>
        <p:blipFill rotWithShape="1">
          <a:blip r:embed="rId4">
            <a:alphaModFix/>
          </a:blip>
          <a:srcRect b="37135" l="0" r="59935" t="6835"/>
          <a:stretch/>
        </p:blipFill>
        <p:spPr>
          <a:xfrm>
            <a:off x="166325" y="2571750"/>
            <a:ext cx="5375099" cy="2404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1"/>
          <p:cNvSpPr txBox="1"/>
          <p:nvPr/>
        </p:nvSpPr>
        <p:spPr>
          <a:xfrm>
            <a:off x="166325" y="2219700"/>
            <a:ext cx="5375100" cy="769500"/>
          </a:xfrm>
          <a:prstGeom prst="rect">
            <a:avLst/>
          </a:prstGeom>
          <a:solidFill>
            <a:srgbClr val="1C192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EEEEEE"/>
                </a:solidFill>
                <a:latin typeface="Oswald Medium"/>
                <a:ea typeface="Oswald Medium"/>
                <a:cs typeface="Oswald Medium"/>
                <a:sym typeface="Oswald Medium"/>
              </a:rPr>
              <a:t>D </a:t>
            </a:r>
            <a:r>
              <a:rPr lang="en" sz="3800">
                <a:solidFill>
                  <a:srgbClr val="EEEEEE"/>
                </a:solidFill>
                <a:latin typeface="Oswald Medium"/>
                <a:ea typeface="Oswald Medium"/>
                <a:cs typeface="Oswald Medium"/>
                <a:sym typeface="Oswald Medium"/>
              </a:rPr>
              <a:t>A T A  S O U R C E S </a:t>
            </a:r>
            <a:endParaRPr>
              <a:solidFill>
                <a:srgbClr val="EEEEEE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404" name="Google Shape;4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041099" y="3759775"/>
            <a:ext cx="1366000" cy="8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1"/>
          <p:cNvSpPr/>
          <p:nvPr/>
        </p:nvSpPr>
        <p:spPr>
          <a:xfrm>
            <a:off x="5791775" y="1088275"/>
            <a:ext cx="2262900" cy="15483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1"/>
          <p:cNvSpPr txBox="1"/>
          <p:nvPr/>
        </p:nvSpPr>
        <p:spPr>
          <a:xfrm>
            <a:off x="6059725" y="1326475"/>
            <a:ext cx="152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Grafana is a free and open source piece of software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82550" y="4762825"/>
            <a:ext cx="264900" cy="277800"/>
          </a:xfrm>
          <a:prstGeom prst="ellipse">
            <a:avLst/>
          </a:prstGeom>
          <a:solidFill>
            <a:srgbClr val="669C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462600" y="4814200"/>
            <a:ext cx="222300" cy="226500"/>
          </a:xfrm>
          <a:prstGeom prst="ellipse">
            <a:avLst/>
          </a:prstGeom>
          <a:solidFill>
            <a:srgbClr val="669C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800050" y="4917700"/>
            <a:ext cx="127800" cy="123000"/>
          </a:xfrm>
          <a:prstGeom prst="ellipse">
            <a:avLst/>
          </a:prstGeom>
          <a:solidFill>
            <a:srgbClr val="669C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160950" y="155900"/>
            <a:ext cx="6621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Oswald Medium"/>
                <a:ea typeface="Oswald Medium"/>
                <a:cs typeface="Oswald Medium"/>
                <a:sym typeface="Oswald Medium"/>
              </a:rPr>
              <a:t>THE PROBLEM </a:t>
            </a:r>
            <a:r>
              <a:rPr lang="en" sz="3800">
                <a:latin typeface="Oswald Medium"/>
                <a:ea typeface="Oswald Medium"/>
                <a:cs typeface="Oswald Medium"/>
                <a:sym typeface="Oswald Medium"/>
              </a:rPr>
              <a:t>: 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9247" l="16395" r="14743" t="0"/>
          <a:stretch/>
        </p:blipFill>
        <p:spPr>
          <a:xfrm>
            <a:off x="893900" y="925400"/>
            <a:ext cx="2709450" cy="38182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2970650" y="3842375"/>
            <a:ext cx="127800" cy="127800"/>
          </a:xfrm>
          <a:prstGeom prst="ellipse">
            <a:avLst/>
          </a:prstGeom>
          <a:solidFill>
            <a:srgbClr val="669C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 flipH="1">
            <a:off x="2308200" y="3298975"/>
            <a:ext cx="127800" cy="127800"/>
          </a:xfrm>
          <a:prstGeom prst="ellipse">
            <a:avLst/>
          </a:prstGeom>
          <a:solidFill>
            <a:srgbClr val="669C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/>
          <p:nvPr/>
        </p:nvSpPr>
        <p:spPr>
          <a:xfrm flipH="1">
            <a:off x="3098450" y="3492500"/>
            <a:ext cx="127800" cy="127800"/>
          </a:xfrm>
          <a:prstGeom prst="ellipse">
            <a:avLst/>
          </a:prstGeom>
          <a:solidFill>
            <a:srgbClr val="669C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1980675" y="4199675"/>
            <a:ext cx="127800" cy="127800"/>
          </a:xfrm>
          <a:prstGeom prst="ellipse">
            <a:avLst/>
          </a:prstGeom>
          <a:solidFill>
            <a:srgbClr val="669C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 flipH="1">
            <a:off x="1980675" y="1740450"/>
            <a:ext cx="127800" cy="127800"/>
          </a:xfrm>
          <a:prstGeom prst="ellipse">
            <a:avLst/>
          </a:prstGeom>
          <a:solidFill>
            <a:srgbClr val="669C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 flipH="1">
            <a:off x="2553825" y="3298975"/>
            <a:ext cx="127800" cy="127800"/>
          </a:xfrm>
          <a:prstGeom prst="ellipse">
            <a:avLst/>
          </a:prstGeom>
          <a:solidFill>
            <a:srgbClr val="669C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011171" y="3761295"/>
            <a:ext cx="1433549" cy="8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/>
          <p:nvPr/>
        </p:nvSpPr>
        <p:spPr>
          <a:xfrm>
            <a:off x="4463550" y="738425"/>
            <a:ext cx="3818700" cy="23076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4541225" y="1045625"/>
            <a:ext cx="3468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Our Cafe owner(Super Cafe) want to be able to: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monitor sales at multiple stores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check stock levels in real-time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check and reward valuable customers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42"/>
          <p:cNvPicPr preferRelativeResize="0"/>
          <p:nvPr/>
        </p:nvPicPr>
        <p:blipFill rotWithShape="1">
          <a:blip r:embed="rId3">
            <a:alphaModFix/>
          </a:blip>
          <a:srcRect b="37715" l="41819" r="0" t="6722"/>
          <a:stretch/>
        </p:blipFill>
        <p:spPr>
          <a:xfrm>
            <a:off x="0" y="0"/>
            <a:ext cx="9106074" cy="2857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036274" y="4033625"/>
            <a:ext cx="1366000" cy="8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2"/>
          <p:cNvSpPr/>
          <p:nvPr/>
        </p:nvSpPr>
        <p:spPr>
          <a:xfrm>
            <a:off x="6320250" y="3013900"/>
            <a:ext cx="1845900" cy="13026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2"/>
          <p:cNvSpPr/>
          <p:nvPr/>
        </p:nvSpPr>
        <p:spPr>
          <a:xfrm>
            <a:off x="82550" y="4762825"/>
            <a:ext cx="264900" cy="277800"/>
          </a:xfrm>
          <a:prstGeom prst="ellipse">
            <a:avLst/>
          </a:prstGeom>
          <a:solidFill>
            <a:srgbClr val="05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2"/>
          <p:cNvSpPr/>
          <p:nvPr/>
        </p:nvSpPr>
        <p:spPr>
          <a:xfrm>
            <a:off x="462600" y="4814200"/>
            <a:ext cx="222300" cy="226500"/>
          </a:xfrm>
          <a:prstGeom prst="ellipse">
            <a:avLst/>
          </a:prstGeom>
          <a:solidFill>
            <a:srgbClr val="05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2"/>
          <p:cNvSpPr/>
          <p:nvPr/>
        </p:nvSpPr>
        <p:spPr>
          <a:xfrm>
            <a:off x="800050" y="4917700"/>
            <a:ext cx="127800" cy="123000"/>
          </a:xfrm>
          <a:prstGeom prst="ellipse">
            <a:avLst/>
          </a:prstGeom>
          <a:solidFill>
            <a:srgbClr val="05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2"/>
          <p:cNvSpPr txBox="1"/>
          <p:nvPr/>
        </p:nvSpPr>
        <p:spPr>
          <a:xfrm>
            <a:off x="6498900" y="3209700"/>
            <a:ext cx="1377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</a:t>
            </a:r>
            <a:r>
              <a:rPr lang="en" sz="1000"/>
              <a:t>ata </a:t>
            </a:r>
            <a:r>
              <a:rPr lang="en" sz="1000"/>
              <a:t>visualization allows you to see a high-level view of your data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452087" y="3985875"/>
            <a:ext cx="1366000" cy="8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341400" y="3913387"/>
            <a:ext cx="1496774" cy="93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222774" y="3632191"/>
            <a:ext cx="1785376" cy="11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5404584" y="3888570"/>
            <a:ext cx="1433549" cy="89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95887" y="4447375"/>
            <a:ext cx="1231213" cy="7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94460" y="3111750"/>
            <a:ext cx="514972" cy="1072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733635">
            <a:off x="2827682" y="3241237"/>
            <a:ext cx="598551" cy="76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614778">
            <a:off x="2039716" y="4104336"/>
            <a:ext cx="514976" cy="860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1679392">
            <a:off x="3775352" y="3338712"/>
            <a:ext cx="598553" cy="71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09438" y="2944322"/>
            <a:ext cx="1231226" cy="1198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96420" y="461774"/>
            <a:ext cx="1231226" cy="215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48625" y="135687"/>
            <a:ext cx="1452751" cy="25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3"/>
          <p:cNvSpPr/>
          <p:nvPr/>
        </p:nvSpPr>
        <p:spPr>
          <a:xfrm>
            <a:off x="1489350" y="2199001"/>
            <a:ext cx="2739300" cy="63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3"/>
          <p:cNvSpPr txBox="1"/>
          <p:nvPr/>
        </p:nvSpPr>
        <p:spPr>
          <a:xfrm>
            <a:off x="1667925" y="2343263"/>
            <a:ext cx="26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Thank you for staying awake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36" name="Google Shape;436;p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5432" y="149711"/>
            <a:ext cx="1231226" cy="2155151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3"/>
          <p:cNvSpPr/>
          <p:nvPr/>
        </p:nvSpPr>
        <p:spPr>
          <a:xfrm>
            <a:off x="5359925" y="2199000"/>
            <a:ext cx="2411700" cy="63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3"/>
          <p:cNvSpPr txBox="1"/>
          <p:nvPr/>
        </p:nvSpPr>
        <p:spPr>
          <a:xfrm>
            <a:off x="5875325" y="2365363"/>
            <a:ext cx="15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Our thoughts?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39" name="Google Shape;439;p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69325" y="-73387"/>
            <a:ext cx="1629842" cy="28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>
            <a:off x="82550" y="4762825"/>
            <a:ext cx="264900" cy="277800"/>
          </a:xfrm>
          <a:prstGeom prst="ellipse">
            <a:avLst/>
          </a:prstGeom>
          <a:solidFill>
            <a:srgbClr val="669C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462600" y="4814200"/>
            <a:ext cx="222300" cy="226500"/>
          </a:xfrm>
          <a:prstGeom prst="ellipse">
            <a:avLst/>
          </a:prstGeom>
          <a:solidFill>
            <a:srgbClr val="669C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800050" y="4917700"/>
            <a:ext cx="127800" cy="123000"/>
          </a:xfrm>
          <a:prstGeom prst="ellipse">
            <a:avLst/>
          </a:prstGeom>
          <a:solidFill>
            <a:srgbClr val="669C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160950" y="155900"/>
            <a:ext cx="6621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Oswald Medium"/>
                <a:ea typeface="Oswald Medium"/>
                <a:cs typeface="Oswald Medium"/>
                <a:sym typeface="Oswald Medium"/>
              </a:rPr>
              <a:t>THE SOLUTION : 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50" y="846775"/>
            <a:ext cx="7855273" cy="32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765964" y="3737937"/>
            <a:ext cx="1499798" cy="93737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7109275" y="2234575"/>
            <a:ext cx="1788600" cy="1155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7109275" y="2289175"/>
            <a:ext cx="1891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 backend system that visually displays sales data IN REAL TIME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82550" y="4762825"/>
            <a:ext cx="264900" cy="277800"/>
          </a:xfrm>
          <a:prstGeom prst="ellipse">
            <a:avLst/>
          </a:prstGeom>
          <a:solidFill>
            <a:srgbClr val="669C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462600" y="4814200"/>
            <a:ext cx="222300" cy="226500"/>
          </a:xfrm>
          <a:prstGeom prst="ellipse">
            <a:avLst/>
          </a:prstGeom>
          <a:solidFill>
            <a:srgbClr val="669C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800050" y="4917700"/>
            <a:ext cx="127800" cy="123000"/>
          </a:xfrm>
          <a:prstGeom prst="ellipse">
            <a:avLst/>
          </a:prstGeom>
          <a:solidFill>
            <a:srgbClr val="669C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2988000" y="2098650"/>
            <a:ext cx="3168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Oswald Medium"/>
                <a:ea typeface="Oswald Medium"/>
                <a:cs typeface="Oswald Medium"/>
                <a:sym typeface="Oswald Medium"/>
              </a:rPr>
              <a:t>WHAT IS ETL ?</a:t>
            </a:r>
            <a:r>
              <a:rPr lang="en" sz="3800">
                <a:latin typeface="Oswald Medium"/>
                <a:ea typeface="Oswald Medium"/>
                <a:cs typeface="Oswald Medium"/>
                <a:sym typeface="Oswald Medium"/>
              </a:rPr>
              <a:t>  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2696250" y="2777850"/>
            <a:ext cx="3751500" cy="90300"/>
          </a:xfrm>
          <a:prstGeom prst="rect">
            <a:avLst/>
          </a:prstGeom>
          <a:solidFill>
            <a:srgbClr val="669C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6987100" y="2098650"/>
            <a:ext cx="1625700" cy="11700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/>
        </p:nvSpPr>
        <p:spPr>
          <a:xfrm>
            <a:off x="7153950" y="2440200"/>
            <a:ext cx="154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is an ETL pipeline?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653924" y="3807825"/>
            <a:ext cx="1366000" cy="8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1896" y="351325"/>
            <a:ext cx="5671602" cy="27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/>
          <p:nvPr/>
        </p:nvSpPr>
        <p:spPr>
          <a:xfrm>
            <a:off x="82550" y="4762825"/>
            <a:ext cx="264900" cy="277800"/>
          </a:xfrm>
          <a:prstGeom prst="ellipse">
            <a:avLst/>
          </a:prstGeom>
          <a:solidFill>
            <a:srgbClr val="669C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462600" y="4814200"/>
            <a:ext cx="222300" cy="226500"/>
          </a:xfrm>
          <a:prstGeom prst="ellipse">
            <a:avLst/>
          </a:prstGeom>
          <a:solidFill>
            <a:srgbClr val="669C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/>
          <p:nvPr/>
        </p:nvSpPr>
        <p:spPr>
          <a:xfrm>
            <a:off x="800050" y="4917700"/>
            <a:ext cx="127800" cy="123000"/>
          </a:xfrm>
          <a:prstGeom prst="ellipse">
            <a:avLst/>
          </a:prstGeom>
          <a:solidFill>
            <a:srgbClr val="669C5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561971" y="3952070"/>
            <a:ext cx="1433549" cy="8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/>
          <p:nvPr/>
        </p:nvSpPr>
        <p:spPr>
          <a:xfrm>
            <a:off x="143975" y="2688650"/>
            <a:ext cx="1732500" cy="12072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 txBox="1"/>
          <p:nvPr/>
        </p:nvSpPr>
        <p:spPr>
          <a:xfrm>
            <a:off x="269525" y="2688650"/>
            <a:ext cx="1435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 ETL process involves the extracting, transforming &amp; loading of data</a:t>
            </a:r>
            <a:endParaRPr sz="1200"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711424" y="3889700"/>
            <a:ext cx="1366000" cy="8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/>
        </p:nvSpPr>
        <p:spPr>
          <a:xfrm>
            <a:off x="0" y="1916550"/>
            <a:ext cx="7488900" cy="769500"/>
          </a:xfrm>
          <a:prstGeom prst="rect">
            <a:avLst/>
          </a:prstGeom>
          <a:solidFill>
            <a:srgbClr val="AA6DA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EEEEEE"/>
                </a:solidFill>
              </a:rPr>
              <a:t>WHY LOCAL PRODUCTION</a:t>
            </a:r>
            <a:r>
              <a:rPr lang="en" sz="3800">
                <a:latin typeface="Oswald Medium"/>
                <a:ea typeface="Oswald Medium"/>
                <a:cs typeface="Oswald Medium"/>
                <a:sym typeface="Oswald Medium"/>
              </a:rPr>
              <a:t>  </a:t>
            </a:r>
            <a:r>
              <a:rPr lang="en" sz="3800">
                <a:solidFill>
                  <a:srgbClr val="EEEEEE"/>
                </a:solidFill>
                <a:latin typeface="Oswald Medium"/>
                <a:ea typeface="Oswald Medium"/>
                <a:cs typeface="Oswald Medium"/>
                <a:sym typeface="Oswald Medium"/>
              </a:rPr>
              <a:t>?</a:t>
            </a:r>
            <a:r>
              <a:rPr lang="en" sz="3800">
                <a:latin typeface="Oswald Medium"/>
                <a:ea typeface="Oswald Medium"/>
                <a:cs typeface="Oswald Medium"/>
                <a:sym typeface="Oswald Medium"/>
              </a:rPr>
              <a:t>  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950" y="2773380"/>
            <a:ext cx="3528000" cy="2298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 rotWithShape="1">
          <a:blip r:embed="rId4">
            <a:alphaModFix/>
          </a:blip>
          <a:srcRect b="8206" l="0" r="0" t="0"/>
          <a:stretch/>
        </p:blipFill>
        <p:spPr>
          <a:xfrm>
            <a:off x="6001550" y="108824"/>
            <a:ext cx="2727950" cy="179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6650" y="108825"/>
            <a:ext cx="1607800" cy="1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028" y="183075"/>
            <a:ext cx="2589996" cy="1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64625" y="4374000"/>
            <a:ext cx="1231213" cy="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/>
          <p:nvPr/>
        </p:nvSpPr>
        <p:spPr>
          <a:xfrm>
            <a:off x="938550" y="2862900"/>
            <a:ext cx="2532000" cy="15111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 txBox="1"/>
          <p:nvPr/>
        </p:nvSpPr>
        <p:spPr>
          <a:xfrm>
            <a:off x="1181700" y="2896500"/>
            <a:ext cx="2045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Cost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Security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Speed of delivery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Version control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/>
          <p:nvPr/>
        </p:nvSpPr>
        <p:spPr>
          <a:xfrm>
            <a:off x="82550" y="4762825"/>
            <a:ext cx="264900" cy="277800"/>
          </a:xfrm>
          <a:prstGeom prst="ellipse">
            <a:avLst/>
          </a:prstGeom>
          <a:solidFill>
            <a:srgbClr val="05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62600" y="4814200"/>
            <a:ext cx="222300" cy="226500"/>
          </a:xfrm>
          <a:prstGeom prst="ellipse">
            <a:avLst/>
          </a:prstGeom>
          <a:solidFill>
            <a:srgbClr val="05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800050" y="4917700"/>
            <a:ext cx="127800" cy="123000"/>
          </a:xfrm>
          <a:prstGeom prst="ellipse">
            <a:avLst/>
          </a:prstGeom>
          <a:solidFill>
            <a:srgbClr val="0504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 txBox="1"/>
          <p:nvPr/>
        </p:nvSpPr>
        <p:spPr>
          <a:xfrm>
            <a:off x="244800" y="955400"/>
            <a:ext cx="40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 Light"/>
                <a:ea typeface="Montserrat Light"/>
                <a:cs typeface="Montserrat Light"/>
                <a:sym typeface="Montserrat Light"/>
              </a:rPr>
              <a:t>How did Agile help us during our project?</a:t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160950" y="155900"/>
            <a:ext cx="6621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Oswald Medium"/>
                <a:ea typeface="Oswald Medium"/>
                <a:cs typeface="Oswald Medium"/>
                <a:sym typeface="Oswald Medium"/>
              </a:rPr>
              <a:t>AGILE: 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244800" y="1503375"/>
            <a:ext cx="7873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Flexibility/ Adaptability</a:t>
            </a:r>
            <a:r>
              <a:rPr lang="en" sz="160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1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Development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Communication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Early Value Delivery</a:t>
            </a:r>
            <a:r>
              <a:rPr lang="en" sz="1600">
                <a:latin typeface="Montserrat Light"/>
                <a:ea typeface="Montserrat Light"/>
                <a:cs typeface="Montserrat Light"/>
                <a:sym typeface="Montserrat Light"/>
              </a:rPr>
              <a:t>.    </a:t>
            </a:r>
            <a:endParaRPr sz="1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" sz="1600">
                <a:latin typeface="Montserrat"/>
                <a:ea typeface="Montserrat"/>
                <a:cs typeface="Montserrat"/>
                <a:sym typeface="Montserrat"/>
              </a:rPr>
              <a:t>Risk Management</a:t>
            </a:r>
            <a:r>
              <a:rPr lang="en" sz="160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16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7828199" y="3884875"/>
            <a:ext cx="1549075" cy="96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/>
          <p:nvPr/>
        </p:nvSpPr>
        <p:spPr>
          <a:xfrm>
            <a:off x="82550" y="4762825"/>
            <a:ext cx="264900" cy="277800"/>
          </a:xfrm>
          <a:prstGeom prst="ellipse">
            <a:avLst/>
          </a:prstGeom>
          <a:solidFill>
            <a:srgbClr val="AA6DA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462600" y="4814200"/>
            <a:ext cx="222300" cy="226500"/>
          </a:xfrm>
          <a:prstGeom prst="ellipse">
            <a:avLst/>
          </a:prstGeom>
          <a:solidFill>
            <a:srgbClr val="AA6DA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/>
          <p:nvPr/>
        </p:nvSpPr>
        <p:spPr>
          <a:xfrm>
            <a:off x="800050" y="4917700"/>
            <a:ext cx="127800" cy="123000"/>
          </a:xfrm>
          <a:prstGeom prst="ellipse">
            <a:avLst/>
          </a:prstGeom>
          <a:solidFill>
            <a:srgbClr val="AA6DA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 txBox="1"/>
          <p:nvPr/>
        </p:nvSpPr>
        <p:spPr>
          <a:xfrm>
            <a:off x="3116750" y="3418125"/>
            <a:ext cx="6027300" cy="769500"/>
          </a:xfrm>
          <a:prstGeom prst="rect">
            <a:avLst/>
          </a:prstGeom>
          <a:solidFill>
            <a:srgbClr val="AA6DA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EEEEEE"/>
                </a:solidFill>
              </a:rPr>
              <a:t>U N I T -T E S T I N G</a:t>
            </a:r>
            <a:r>
              <a:rPr lang="en" sz="3800">
                <a:solidFill>
                  <a:srgbClr val="EEEEEE"/>
                </a:solidFill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741" y="-2"/>
            <a:ext cx="6027259" cy="33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5550" y="4374000"/>
            <a:ext cx="1231213" cy="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/>
          <p:nvPr/>
        </p:nvSpPr>
        <p:spPr>
          <a:xfrm>
            <a:off x="246325" y="1646550"/>
            <a:ext cx="2627700" cy="18906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347450" y="1888650"/>
            <a:ext cx="2672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Working functions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Catch bugs early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●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Insights for new developers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